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3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  <p:sldId id="264" r:id="rId13"/>
    <p:sldId id="267" r:id="rId14"/>
    <p:sldId id="257" r:id="rId15"/>
    <p:sldId id="268" r:id="rId16"/>
    <p:sldId id="269" r:id="rId17"/>
    <p:sldId id="284" r:id="rId18"/>
    <p:sldId id="273" r:id="rId19"/>
    <p:sldId id="272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7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6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6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6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2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0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1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0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3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10442-A596-4D48-B6F1-B5A6333A31C0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A1B08-1B53-4999-AEF5-FFA1707A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3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Cabbage Ball Instruction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Print or write each of the positive and negative statements on individual paper</a:t>
            </a:r>
          </a:p>
          <a:p>
            <a:pPr lvl="1"/>
            <a:r>
              <a:rPr lang="en-US" dirty="0" smtClean="0"/>
              <a:t>Positive statements can be printed on green and blue paper</a:t>
            </a:r>
          </a:p>
          <a:p>
            <a:pPr lvl="1"/>
            <a:r>
              <a:rPr lang="en-US" dirty="0" smtClean="0"/>
              <a:t>Negative statements can be printed on yellow and white paper</a:t>
            </a:r>
          </a:p>
          <a:p>
            <a:r>
              <a:rPr lang="en-US" dirty="0" smtClean="0"/>
              <a:t>Sort these statements into a random order so that not all positive statements are together</a:t>
            </a:r>
          </a:p>
          <a:p>
            <a:r>
              <a:rPr lang="en-US" dirty="0" smtClean="0"/>
              <a:t>Start by crumpling the first statement into a tight small ball </a:t>
            </a:r>
          </a:p>
          <a:p>
            <a:r>
              <a:rPr lang="en-US" dirty="0" smtClean="0"/>
              <a:t>Add the next layer with another statement</a:t>
            </a:r>
          </a:p>
          <a:p>
            <a:r>
              <a:rPr lang="en-US" dirty="0" smtClean="0"/>
              <a:t>Repeat the process until all statements have been added to the ball.  You may prepare two balls if you are not able to fit all the statement in one ball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51837"/>
            <a:ext cx="8153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/>
              <a:t>Temperature logs were maintained for recording the temperature of the reagent/test kit storage area twice a day. </a:t>
            </a:r>
          </a:p>
        </p:txBody>
      </p:sp>
    </p:spTree>
    <p:extLst>
      <p:ext uri="{BB962C8B-B14F-4D97-AF65-F5344CB8AC3E}">
        <p14:creationId xmlns:p14="http://schemas.microsoft.com/office/powerpoint/2010/main" val="2098021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997839"/>
            <a:ext cx="8077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At the beginning of each day of testing, a responsible staff person evaluated the HIV rapid test kits by analyzing a known positive and known negative HIV control sample.</a:t>
            </a:r>
          </a:p>
        </p:txBody>
      </p:sp>
    </p:spTree>
    <p:extLst>
      <p:ext uri="{BB962C8B-B14F-4D97-AF65-F5344CB8AC3E}">
        <p14:creationId xmlns:p14="http://schemas.microsoft.com/office/powerpoint/2010/main" val="206296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274838"/>
            <a:ext cx="7848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testing site established a “chain of command” and assigned specific quality management tasks to responsible individuals.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89192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551837"/>
            <a:ext cx="792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testing site implemented a plan to manage supplies and test kits used at the HIV rapid testing site.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18951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51837"/>
            <a:ext cx="800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New </a:t>
            </a:r>
            <a:r>
              <a:rPr lang="en-US" sz="3600" dirty="0"/>
              <a:t>employees demonstrated competency before they were allowed to perform HIV rapid tests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5838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51837"/>
            <a:ext cx="8077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Test site staff helped define criteria for the materials and services needed to carry out quality HIV rapid testing.</a:t>
            </a:r>
          </a:p>
        </p:txBody>
      </p:sp>
    </p:spTree>
    <p:extLst>
      <p:ext uri="{BB962C8B-B14F-4D97-AF65-F5344CB8AC3E}">
        <p14:creationId xmlns:p14="http://schemas.microsoft.com/office/powerpoint/2010/main" val="1212992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551837"/>
            <a:ext cx="800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testing site assigned a person to receive and inspect incoming supplies and reagents.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399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1219200"/>
            <a:ext cx="8229600" cy="419100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500" dirty="0" smtClean="0"/>
              <a:t>Negative Statements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964147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551837"/>
            <a:ext cx="7848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/>
              <a:t>A new staff member failed to record the test results for 3 clients tested early in the day. </a:t>
            </a:r>
            <a:r>
              <a:rPr lang="en-US" sz="3600" dirty="0"/>
              <a:t>Based on her memory, she entered the results later in the day.</a:t>
            </a:r>
          </a:p>
        </p:txBody>
      </p:sp>
    </p:spTree>
    <p:extLst>
      <p:ext uri="{BB962C8B-B14F-4D97-AF65-F5344CB8AC3E}">
        <p14:creationId xmlns:p14="http://schemas.microsoft.com/office/powerpoint/2010/main" val="4279716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551837"/>
            <a:ext cx="7848600" cy="17543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3600" dirty="0" smtClean="0"/>
              <a:t>New test kits were received and placed on the storage shelf in front of test kits that were already there.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9429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4191000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11500" dirty="0" smtClean="0">
                <a:solidFill>
                  <a:schemeClr val="bg1"/>
                </a:solidFill>
              </a:rPr>
              <a:t>Positive Statements</a:t>
            </a:r>
            <a:endParaRPr lang="en-US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022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A new staff member received no orientation to site policies and procedures before beginning to perform HIV rapid tests.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27387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For three days a testing site manager did not return a call from a physician who had requested a copy of test results for her patient.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You noticed the standard operating procedure was missing from the test site</a:t>
            </a:r>
            <a:r>
              <a:rPr lang="en-US" sz="3600" dirty="0"/>
              <a:t>. You decided to follow the SOP you borrowed from a neighboring country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Due to staff shortages, the testing site cancelled the first scheduled internal assessment for the year.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Due to frequent problems with transport, the reference laboratory suspended shipping quality control materials to the sites in its province.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During lunch, the testing site manager overhead that a “sharps” incident had occurred earlier in the week but had not been reported.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Following an on-site assessment, several deficiencies were noted.  The testing site manager decided that the deficiencies were minor and did not require any remedial action.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784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 smtClean="0"/>
              <a:t>You noticed that the sharps container was missing from the testing area. You decided to use a plastic bag to collect the lancets until the end of the day when you had time to look for the sharps container.</a:t>
            </a:r>
          </a:p>
        </p:txBody>
      </p:sp>
    </p:spTree>
    <p:extLst>
      <p:ext uri="{BB962C8B-B14F-4D97-AF65-F5344CB8AC3E}">
        <p14:creationId xmlns:p14="http://schemas.microsoft.com/office/powerpoint/2010/main" val="14029199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295400"/>
            <a:ext cx="7467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</a:t>
            </a:r>
            <a:r>
              <a:rPr lang="en-US" sz="3600" dirty="0"/>
              <a:t>refrigerator that stored test reagents and controls stopped functioning overnight, but the temperature only went up 3 degrees above the acceptable range.  You felt this was not a significant change and proceeded to test the clients.</a:t>
            </a:r>
          </a:p>
        </p:txBody>
      </p:sp>
    </p:spTree>
    <p:extLst>
      <p:ext uri="{BB962C8B-B14F-4D97-AF65-F5344CB8AC3E}">
        <p14:creationId xmlns:p14="http://schemas.microsoft.com/office/powerpoint/2010/main" val="1137508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397948"/>
            <a:ext cx="8382000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3200" dirty="0"/>
              <a:t>The Ministry of Health announced that a system for monitoring Quality Assurance would be implemented throughout all levels of rapid HIV testing.</a:t>
            </a:r>
          </a:p>
        </p:txBody>
      </p:sp>
    </p:spTree>
    <p:extLst>
      <p:ext uri="{BB962C8B-B14F-4D97-AF65-F5344CB8AC3E}">
        <p14:creationId xmlns:p14="http://schemas.microsoft.com/office/powerpoint/2010/main" val="53453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551837"/>
            <a:ext cx="800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/>
              <a:t>The reference laboratory provided proficiency samples to test sites to help them evaluate their testing performance.    </a:t>
            </a:r>
          </a:p>
        </p:txBody>
      </p:sp>
    </p:spTree>
    <p:extLst>
      <p:ext uri="{BB962C8B-B14F-4D97-AF65-F5344CB8AC3E}">
        <p14:creationId xmlns:p14="http://schemas.microsoft.com/office/powerpoint/2010/main" val="3679698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551837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</a:t>
            </a:r>
            <a:r>
              <a:rPr lang="en-US" sz="3600" dirty="0"/>
              <a:t>Ministry of Health established a team to periodically monitor testing sites.	</a:t>
            </a:r>
          </a:p>
        </p:txBody>
      </p:sp>
    </p:spTree>
    <p:extLst>
      <p:ext uri="{BB962C8B-B14F-4D97-AF65-F5344CB8AC3E}">
        <p14:creationId xmlns:p14="http://schemas.microsoft.com/office/powerpoint/2010/main" val="243784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9545" y="2274838"/>
            <a:ext cx="8077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smtClean="0"/>
              <a:t>A </a:t>
            </a:r>
            <a:r>
              <a:rPr lang="en-US" sz="3600" dirty="0"/>
              <a:t>test site is keeping records of the number of tests used each month in order to assure that an adequate supply of kits and reagents will be maintained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8148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551837"/>
            <a:ext cx="8077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A </a:t>
            </a:r>
            <a:r>
              <a:rPr lang="en-US" sz="3600" dirty="0"/>
              <a:t>test site used standard forms and log sheets to make recording and review of data easier. </a:t>
            </a:r>
          </a:p>
        </p:txBody>
      </p:sp>
    </p:spTree>
    <p:extLst>
      <p:ext uri="{BB962C8B-B14F-4D97-AF65-F5344CB8AC3E}">
        <p14:creationId xmlns:p14="http://schemas.microsoft.com/office/powerpoint/2010/main" val="3728111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997839"/>
            <a:ext cx="8077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</a:t>
            </a:r>
            <a:r>
              <a:rPr lang="en-US" sz="3600" dirty="0"/>
              <a:t>competency of each staff performing HIV rapid tests was assessed twice a year to assure they have maintained the appropriate knowledge and skills to perform their job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5791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551837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 smtClean="0"/>
              <a:t>The </a:t>
            </a:r>
            <a:r>
              <a:rPr lang="en-US" sz="3600" dirty="0"/>
              <a:t>testing site established a protocol for taking corrective actions to address PT failures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5207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689</Words>
  <Application>Microsoft Office PowerPoint</Application>
  <PresentationFormat>On-screen Show (4:3)</PresentationFormat>
  <Paragraphs>35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Cabbage Ball Instruction</vt:lpstr>
      <vt:lpstr>Positive Statements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Kalou, Mireille B. (CDC/CGH/DGHA)</cp:lastModifiedBy>
  <cp:revision>9</cp:revision>
  <dcterms:created xsi:type="dcterms:W3CDTF">2014-08-17T16:00:24Z</dcterms:created>
  <dcterms:modified xsi:type="dcterms:W3CDTF">2016-06-28T17:36:58Z</dcterms:modified>
</cp:coreProperties>
</file>